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3"/>
  </p:sldMasterIdLst>
  <p:sldIdLst>
    <p:sldId id="256" r:id="rId4"/>
    <p:sldId id="267" r:id="rId5"/>
    <p:sldId id="269" r:id="rId6"/>
    <p:sldId id="274" r:id="rId7"/>
    <p:sldId id="273" r:id="rId8"/>
    <p:sldId id="272" r:id="rId9"/>
    <p:sldId id="271" r:id="rId10"/>
    <p:sldId id="270" r:id="rId11"/>
    <p:sldId id="275" r:id="rId12"/>
    <p:sldId id="257" r:id="rId13"/>
    <p:sldId id="268" r:id="rId14"/>
    <p:sldId id="278" r:id="rId15"/>
    <p:sldId id="277" r:id="rId16"/>
    <p:sldId id="276" r:id="rId17"/>
    <p:sldId id="279" r:id="rId18"/>
    <p:sldId id="280" r:id="rId19"/>
    <p:sldId id="281" r:id="rId20"/>
    <p:sldId id="282" r:id="rId21"/>
    <p:sldId id="298" r:id="rId22"/>
    <p:sldId id="297" r:id="rId23"/>
    <p:sldId id="285" r:id="rId24"/>
    <p:sldId id="293" r:id="rId25"/>
    <p:sldId id="295" r:id="rId26"/>
    <p:sldId id="286" r:id="rId27"/>
    <p:sldId id="287" r:id="rId28"/>
    <p:sldId id="288" r:id="rId29"/>
    <p:sldId id="289" r:id="rId30"/>
    <p:sldId id="291" r:id="rId31"/>
    <p:sldId id="292" r:id="rId32"/>
    <p:sldId id="296" r:id="rId33"/>
    <p:sldId id="294" r:id="rId34"/>
    <p:sldId id="283" r:id="rId3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48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4624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grpSp>
            <p:nvGrpSpPr>
              <p:cNvPr id="46245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46240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pic>
          <p:nvPicPr>
            <p:cNvPr id="46238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715607-7338-4A81-BE9F-7FEBA995AA3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58EAC-5CF6-45CE-9771-C9AC43440CA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C492-B0B3-45EB-8BF4-A89B2B08220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C3244-8C00-4907-A38F-609EA5A36E2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5F76-1E1B-4BFA-BAD7-09BF4F4EF6F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6FBEA-A990-480A-969E-D504C744F4A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C00B-7389-4F8A-B972-AA6F653A136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91BFE-6A10-4919-8681-1534CCDE276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EB377-ED1C-4839-AAA5-1B8B54EFBBF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A25F2-7FE0-4278-A816-93D66446245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A23F-38ED-414A-9D67-236076CFE0B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86AA096D-B8B4-4480-A16B-ED277ED31A5D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2269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269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2538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259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2638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2660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pic>
          <p:nvPicPr>
            <p:cNvPr id="22689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ustainabledevelopment.un.org/index.php?menu=19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List_of_countries_by_GDP_(PPP)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weneed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need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weneed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worldsustainabilityfund.nl/do/Aan%20de%20Club%20van%20Rome%2031%20jan%202013.docx" TargetMode="External"/><Relationship Id="rId4" Type="http://schemas.openxmlformats.org/officeDocument/2006/relationships/hyperlink" Target="http://www.worldweneed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need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News/Press/docs/2013/ga11338.doc.htm" TargetMode="External"/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need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need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need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need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need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World Sustainability </a:t>
            </a:r>
            <a:r>
              <a:rPr lang="nl-NL" dirty="0" err="1" smtClean="0"/>
              <a:t>Fund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  </a:t>
            </a:r>
            <a:r>
              <a:rPr lang="nl-NL" dirty="0" smtClean="0">
                <a:solidFill>
                  <a:srgbClr val="00B050"/>
                </a:solidFill>
              </a:rPr>
              <a:t>a </a:t>
            </a:r>
            <a:r>
              <a:rPr lang="nl-NL" dirty="0" err="1" smtClean="0">
                <a:solidFill>
                  <a:srgbClr val="00B050"/>
                </a:solidFill>
              </a:rPr>
              <a:t>new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err="1" smtClean="0">
                <a:solidFill>
                  <a:srgbClr val="00B050"/>
                </a:solidFill>
              </a:rPr>
              <a:t>tipping</a:t>
            </a:r>
            <a:r>
              <a:rPr lang="nl-NL" dirty="0" smtClean="0">
                <a:solidFill>
                  <a:srgbClr val="00B050"/>
                </a:solidFill>
              </a:rPr>
              <a:t> point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To the Club of Rome:</a:t>
            </a:r>
          </a:p>
          <a:p>
            <a:r>
              <a:rPr lang="nl-NL" dirty="0" smtClean="0"/>
              <a:t>The World we </a:t>
            </a:r>
            <a:r>
              <a:rPr lang="nl-NL" dirty="0" err="1" smtClean="0"/>
              <a:t>need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Tipping</a:t>
            </a:r>
            <a:r>
              <a:rPr lang="nl-NL" dirty="0" smtClean="0"/>
              <a:t> </a:t>
            </a:r>
            <a:r>
              <a:rPr lang="nl-NL" dirty="0" err="1" smtClean="0"/>
              <a:t>points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present </a:t>
            </a:r>
            <a:r>
              <a:rPr lang="nl-NL" dirty="0" err="1" smtClean="0"/>
              <a:t>Tipping</a:t>
            </a:r>
            <a:r>
              <a:rPr lang="nl-NL" dirty="0" smtClean="0"/>
              <a:t> point</a:t>
            </a:r>
          </a:p>
          <a:p>
            <a:r>
              <a:rPr lang="nl-NL" dirty="0" smtClean="0"/>
              <a:t>Durban, Rio+20, UNEP</a:t>
            </a:r>
          </a:p>
          <a:p>
            <a:endParaRPr lang="nl-NL" dirty="0" smtClean="0"/>
          </a:p>
          <a:p>
            <a:r>
              <a:rPr lang="en-US" sz="2800" dirty="0" smtClean="0"/>
              <a:t>to establish an intergovernmental committee of experts under the UN General Assembly (UNGA) to propose options for sustainable development financing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New Normal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á 2% GDP till 2050 for Sus.dev.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2627784" y="6021288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http://sustainabledevelopment.un.org/index.php?menu=199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36324"/>
            <a:ext cx="6984776" cy="29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2609528" y="638132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http://en.wikipedia.org/wiki/List_of_countries_by_GDP_(PPP)</a:t>
            </a:r>
            <a:endParaRPr lang="en-US" dirty="0"/>
          </a:p>
        </p:txBody>
      </p:sp>
      <p:sp>
        <p:nvSpPr>
          <p:cNvPr id="8" name="Rechthoek 7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co-fund all actions needed to get a sustainable world, including</a:t>
            </a:r>
            <a:br>
              <a:rPr lang="en-US" dirty="0" smtClean="0"/>
            </a:br>
            <a:r>
              <a:rPr lang="en-US" dirty="0" smtClean="0"/>
              <a:t>U.N. climate change programs and additional Major Groups programs</a:t>
            </a:r>
          </a:p>
          <a:p>
            <a:r>
              <a:rPr lang="en-US" dirty="0" smtClean="0"/>
              <a:t>To solve the gap between the RIO+20 Outcome and the real need for sustainability.</a:t>
            </a:r>
          </a:p>
          <a:p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gerealiseerd</a:t>
            </a:r>
            <a:r>
              <a:rPr lang="en-US" dirty="0" smtClean="0"/>
              <a:t> op 12-12-2013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WSF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begrip</a:t>
            </a:r>
            <a:r>
              <a:rPr lang="en-US" dirty="0" smtClean="0"/>
              <a:t> in NL en </a:t>
            </a:r>
            <a:r>
              <a:rPr lang="en-US" dirty="0" err="1" smtClean="0"/>
              <a:t>heeft</a:t>
            </a:r>
            <a:r>
              <a:rPr lang="en-US" dirty="0" smtClean="0"/>
              <a:t> impact</a:t>
            </a:r>
          </a:p>
          <a:p>
            <a:r>
              <a:rPr lang="en-US" dirty="0" smtClean="0"/>
              <a:t>Website </a:t>
            </a:r>
            <a:r>
              <a:rPr lang="en-US" dirty="0" err="1" smtClean="0"/>
              <a:t>voorziet</a:t>
            </a:r>
            <a:r>
              <a:rPr lang="en-US" dirty="0" smtClean="0"/>
              <a:t> in </a:t>
            </a:r>
            <a:r>
              <a:rPr lang="en-US" dirty="0" err="1" smtClean="0"/>
              <a:t>duurzame</a:t>
            </a:r>
            <a:r>
              <a:rPr lang="en-US" dirty="0" smtClean="0"/>
              <a:t> </a:t>
            </a:r>
            <a:r>
              <a:rPr lang="en-US" dirty="0" err="1" smtClean="0"/>
              <a:t>ideeën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huishoudens</a:t>
            </a:r>
            <a:r>
              <a:rPr lang="en-US" dirty="0" smtClean="0"/>
              <a:t>, </a:t>
            </a:r>
            <a:r>
              <a:rPr lang="en-US" dirty="0" err="1" smtClean="0"/>
              <a:t>bedrijven</a:t>
            </a:r>
            <a:r>
              <a:rPr lang="en-US" dirty="0" smtClean="0"/>
              <a:t> en </a:t>
            </a:r>
            <a:r>
              <a:rPr lang="en-US" dirty="0" err="1" smtClean="0"/>
              <a:t>overheden</a:t>
            </a:r>
            <a:endParaRPr lang="en-US" dirty="0" smtClean="0"/>
          </a:p>
          <a:p>
            <a:r>
              <a:rPr lang="en-US" dirty="0" smtClean="0"/>
              <a:t>CDM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klaar</a:t>
            </a:r>
            <a:r>
              <a:rPr lang="en-US" dirty="0" smtClean="0"/>
              <a:t>, 5 </a:t>
            </a:r>
            <a:r>
              <a:rPr lang="en-US" dirty="0" err="1" smtClean="0"/>
              <a:t>projecten</a:t>
            </a:r>
            <a:r>
              <a:rPr lang="en-US" dirty="0" smtClean="0"/>
              <a:t> </a:t>
            </a:r>
            <a:r>
              <a:rPr lang="en-US" dirty="0" err="1" smtClean="0"/>
              <a:t>lopen</a:t>
            </a:r>
            <a:endParaRPr lang="en-US" dirty="0" smtClean="0"/>
          </a:p>
          <a:p>
            <a:r>
              <a:rPr lang="en-US" dirty="0" smtClean="0"/>
              <a:t>WSF is </a:t>
            </a:r>
            <a:r>
              <a:rPr lang="en-US" dirty="0" err="1" smtClean="0"/>
              <a:t>aanwezig</a:t>
            </a:r>
            <a:r>
              <a:rPr lang="en-US" dirty="0" smtClean="0"/>
              <a:t> in 25 </a:t>
            </a:r>
            <a:r>
              <a:rPr lang="en-US" dirty="0" err="1" smtClean="0"/>
              <a:t>landen</a:t>
            </a:r>
            <a:endParaRPr lang="en-US" dirty="0" smtClean="0"/>
          </a:p>
          <a:p>
            <a:r>
              <a:rPr lang="en-US" dirty="0" smtClean="0"/>
              <a:t>€ 100 </a:t>
            </a:r>
            <a:r>
              <a:rPr lang="en-US" dirty="0" err="1" smtClean="0"/>
              <a:t>miljoen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fondsen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646418" cy="1143000"/>
          </a:xfrm>
        </p:spPr>
        <p:txBody>
          <a:bodyPr/>
          <a:lstStyle/>
          <a:p>
            <a:r>
              <a:rPr lang="en-US" dirty="0" smtClean="0"/>
              <a:t>WSF next steps </a:t>
            </a:r>
            <a:r>
              <a:rPr lang="en-US" sz="3600" dirty="0" smtClean="0">
                <a:solidFill>
                  <a:srgbClr val="92D050"/>
                </a:solidFill>
              </a:rPr>
              <a:t>– </a:t>
            </a:r>
            <a:r>
              <a:rPr lang="en-US" sz="3600" dirty="0" err="1" smtClean="0">
                <a:solidFill>
                  <a:srgbClr val="92D050"/>
                </a:solidFill>
              </a:rPr>
              <a:t>zijn</a:t>
            </a:r>
            <a:r>
              <a:rPr lang="en-US" sz="3600" dirty="0" smtClean="0">
                <a:solidFill>
                  <a:srgbClr val="92D050"/>
                </a:solidFill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</a:rPr>
              <a:t>doen</a:t>
            </a:r>
            <a:r>
              <a:rPr lang="en-US" sz="3600" dirty="0" smtClean="0">
                <a:solidFill>
                  <a:srgbClr val="92D050"/>
                </a:solidFill>
              </a:rPr>
              <a:t> en </a:t>
            </a:r>
            <a:r>
              <a:rPr lang="en-US" sz="3600" dirty="0" err="1" smtClean="0">
                <a:solidFill>
                  <a:srgbClr val="92D050"/>
                </a:solidFill>
              </a:rPr>
              <a:t>vieren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47888"/>
            <a:ext cx="8134672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Stappenplan</a:t>
            </a:r>
            <a:r>
              <a:rPr lang="en-US" sz="2800" dirty="0" smtClean="0"/>
              <a:t> </a:t>
            </a:r>
            <a:r>
              <a:rPr lang="en-US" sz="2800" dirty="0" err="1" smtClean="0"/>
              <a:t>maken</a:t>
            </a:r>
            <a:r>
              <a:rPr lang="en-US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Kernwerkgroep</a:t>
            </a:r>
            <a:r>
              <a:rPr lang="en-US" sz="2800" dirty="0" smtClean="0"/>
              <a:t> </a:t>
            </a:r>
            <a:r>
              <a:rPr lang="en-US" sz="2800" dirty="0" err="1" smtClean="0"/>
              <a:t>inrichten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3a. </a:t>
            </a:r>
            <a:r>
              <a:rPr lang="en-US" sz="2800" smtClean="0"/>
              <a:t>CDM </a:t>
            </a:r>
            <a:r>
              <a:rPr lang="en-US" sz="2800" smtClean="0"/>
              <a:t>Research </a:t>
            </a:r>
            <a:r>
              <a:rPr lang="en-US" sz="2800" dirty="0" smtClean="0"/>
              <a:t>en Fonds </a:t>
            </a:r>
            <a:r>
              <a:rPr lang="en-US" sz="2800" dirty="0" err="1" smtClean="0"/>
              <a:t>starten</a:t>
            </a: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3b. </a:t>
            </a:r>
            <a:r>
              <a:rPr lang="en-US" sz="2800" dirty="0" err="1" smtClean="0"/>
              <a:t>Oplijnen</a:t>
            </a:r>
            <a:r>
              <a:rPr lang="en-US" sz="2800" dirty="0" smtClean="0"/>
              <a:t> met </a:t>
            </a:r>
            <a:r>
              <a:rPr lang="en-US" sz="2800" dirty="0" err="1" smtClean="0"/>
              <a:t>CoR</a:t>
            </a:r>
            <a:r>
              <a:rPr lang="en-US" sz="2800" dirty="0" smtClean="0"/>
              <a:t>, WNF, Greenpeace, </a:t>
            </a:r>
            <a:r>
              <a:rPr lang="en-US" sz="2400" dirty="0" smtClean="0"/>
              <a:t>NCDO, </a:t>
            </a:r>
            <a:r>
              <a:rPr lang="en-US" sz="2400" dirty="0" err="1" smtClean="0"/>
              <a:t>Oxvam</a:t>
            </a:r>
            <a:r>
              <a:rPr lang="en-US" sz="2400" dirty="0" smtClean="0"/>
              <a:t> Novib, FOEI, WEF en Commons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3c. </a:t>
            </a:r>
            <a:r>
              <a:rPr lang="en-US" sz="2800" dirty="0" err="1" smtClean="0"/>
              <a:t>Vroege</a:t>
            </a:r>
            <a:r>
              <a:rPr lang="en-US" sz="2800" dirty="0" smtClean="0"/>
              <a:t> </a:t>
            </a:r>
            <a:r>
              <a:rPr lang="en-US" sz="2800" dirty="0" err="1" smtClean="0"/>
              <a:t>Fondswerving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3d. Website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hthoek 3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WSF next steps </a:t>
            </a:r>
            <a:r>
              <a:rPr lang="en-US" sz="3600" dirty="0" smtClean="0">
                <a:solidFill>
                  <a:srgbClr val="92D050"/>
                </a:solidFill>
              </a:rPr>
              <a:t>– </a:t>
            </a:r>
            <a:r>
              <a:rPr lang="en-US" sz="3600" dirty="0" err="1" smtClean="0">
                <a:solidFill>
                  <a:srgbClr val="92D050"/>
                </a:solidFill>
              </a:rPr>
              <a:t>zijn</a:t>
            </a:r>
            <a:r>
              <a:rPr lang="en-US" sz="3600" dirty="0" smtClean="0">
                <a:solidFill>
                  <a:srgbClr val="92D050"/>
                </a:solidFill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</a:rPr>
              <a:t>doen</a:t>
            </a:r>
            <a:r>
              <a:rPr lang="en-US" sz="3600" dirty="0" smtClean="0">
                <a:solidFill>
                  <a:srgbClr val="92D050"/>
                </a:solidFill>
              </a:rPr>
              <a:t> en </a:t>
            </a:r>
            <a:r>
              <a:rPr lang="en-US" sz="3600" dirty="0" err="1" smtClean="0">
                <a:solidFill>
                  <a:srgbClr val="92D050"/>
                </a:solidFill>
              </a:rPr>
              <a:t>vieren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47888"/>
            <a:ext cx="8278688" cy="4114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Feesten</a:t>
            </a:r>
            <a:r>
              <a:rPr lang="en-US" sz="2800" dirty="0" smtClean="0"/>
              <a:t> </a:t>
            </a:r>
            <a:r>
              <a:rPr lang="en-US" sz="2800" dirty="0" err="1" smtClean="0"/>
              <a:t>vieren</a:t>
            </a:r>
            <a:r>
              <a:rPr lang="en-US" sz="2800" dirty="0" smtClean="0"/>
              <a:t> </a:t>
            </a:r>
            <a:r>
              <a:rPr lang="en-US" sz="2800" dirty="0" err="1" smtClean="0"/>
              <a:t>vanwege</a:t>
            </a:r>
            <a:r>
              <a:rPr lang="en-US" sz="2800" dirty="0" smtClean="0"/>
              <a:t> de </a:t>
            </a:r>
            <a:r>
              <a:rPr lang="en-US" sz="2800" dirty="0" err="1" smtClean="0"/>
              <a:t>duurzaamheid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5. </a:t>
            </a:r>
            <a:r>
              <a:rPr lang="en-US" sz="2800" dirty="0" err="1" smtClean="0"/>
              <a:t>Connecten</a:t>
            </a:r>
            <a:r>
              <a:rPr lang="en-US" sz="2800" dirty="0" smtClean="0"/>
              <a:t> met U.N. Major Groups</a:t>
            </a:r>
          </a:p>
          <a:p>
            <a:pPr marL="514350" indent="-514350">
              <a:buNone/>
            </a:pPr>
            <a:r>
              <a:rPr lang="en-US" sz="2800" dirty="0" smtClean="0"/>
              <a:t>6. </a:t>
            </a:r>
            <a:r>
              <a:rPr lang="en-US" sz="2800" dirty="0" err="1" smtClean="0"/>
              <a:t>Connecten</a:t>
            </a:r>
            <a:r>
              <a:rPr lang="en-US" sz="2800" dirty="0" smtClean="0"/>
              <a:t> met U.N. Departments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7. </a:t>
            </a:r>
            <a:r>
              <a:rPr lang="en-US" sz="2800" dirty="0" err="1" smtClean="0"/>
              <a:t>Connecten</a:t>
            </a:r>
            <a:r>
              <a:rPr lang="en-US" sz="2800" dirty="0" smtClean="0"/>
              <a:t> met </a:t>
            </a:r>
            <a:r>
              <a:rPr lang="en-US" sz="2800" dirty="0" err="1" smtClean="0"/>
              <a:t>Landen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organisaties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8. </a:t>
            </a:r>
            <a:r>
              <a:rPr lang="en-US" sz="2800" dirty="0" err="1" smtClean="0"/>
              <a:t>Internationale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organisatie</a:t>
            </a:r>
            <a:r>
              <a:rPr lang="en-US" sz="2800" dirty="0" smtClean="0"/>
              <a:t> </a:t>
            </a:r>
            <a:r>
              <a:rPr lang="en-US" sz="2800" dirty="0" err="1" smtClean="0"/>
              <a:t>opbouwen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9. Locale </a:t>
            </a:r>
            <a:r>
              <a:rPr lang="en-US" sz="2800" dirty="0" err="1" smtClean="0"/>
              <a:t>fondswerving</a:t>
            </a:r>
            <a:r>
              <a:rPr lang="en-US" sz="2800" dirty="0" smtClean="0"/>
              <a:t>, </a:t>
            </a:r>
            <a:r>
              <a:rPr lang="en-US" sz="2800" dirty="0" err="1" smtClean="0"/>
              <a:t>advies</a:t>
            </a:r>
            <a:r>
              <a:rPr lang="en-US" sz="2800" dirty="0" smtClean="0"/>
              <a:t> en CDM </a:t>
            </a:r>
            <a:r>
              <a:rPr lang="en-US" sz="2800" dirty="0" err="1" smtClean="0"/>
              <a:t>projecten</a:t>
            </a:r>
            <a:r>
              <a:rPr lang="en-US" sz="2800" dirty="0" smtClean="0"/>
              <a:t> </a:t>
            </a:r>
            <a:r>
              <a:rPr lang="en-US" sz="2800" dirty="0" err="1" smtClean="0"/>
              <a:t>opstarten</a:t>
            </a:r>
            <a:endParaRPr lang="en-US" sz="2800" dirty="0" smtClean="0"/>
          </a:p>
        </p:txBody>
      </p:sp>
      <p:sp>
        <p:nvSpPr>
          <p:cNvPr id="4" name="Rechthoek 3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4283968" y="1124744"/>
            <a:ext cx="2952328" cy="93610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doet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92D050"/>
                </a:solidFill>
              </a:rPr>
              <a:t>– </a:t>
            </a:r>
            <a:r>
              <a:rPr lang="en-US" sz="3600" dirty="0" err="1" smtClean="0">
                <a:solidFill>
                  <a:srgbClr val="92D050"/>
                </a:solidFill>
              </a:rPr>
              <a:t>Aan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CoR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tafel</a:t>
            </a:r>
            <a:r>
              <a:rPr lang="en-US" sz="3600" dirty="0" smtClean="0">
                <a:solidFill>
                  <a:srgbClr val="92D050"/>
                </a:solidFill>
              </a:rPr>
              <a:t>: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000" y="2160000"/>
            <a:ext cx="3814192" cy="4114800"/>
          </a:xfrm>
        </p:spPr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Rademaker</a:t>
            </a:r>
            <a:endParaRPr lang="en-US" dirty="0" smtClean="0"/>
          </a:p>
          <a:p>
            <a:r>
              <a:rPr lang="en-US" dirty="0" err="1" smtClean="0"/>
              <a:t>Diederik</a:t>
            </a:r>
            <a:r>
              <a:rPr lang="en-US" dirty="0" smtClean="0"/>
              <a:t> Six</a:t>
            </a:r>
          </a:p>
          <a:p>
            <a:r>
              <a:rPr lang="en-US" dirty="0" smtClean="0"/>
              <a:t>Thomas Steiner</a:t>
            </a:r>
          </a:p>
          <a:p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Damalie</a:t>
            </a:r>
            <a:endParaRPr lang="en-US" dirty="0" smtClean="0"/>
          </a:p>
          <a:p>
            <a:r>
              <a:rPr lang="en-US" dirty="0" smtClean="0"/>
              <a:t>Heidi Jonker</a:t>
            </a:r>
          </a:p>
          <a:p>
            <a:r>
              <a:rPr lang="en-US" dirty="0" smtClean="0"/>
              <a:t>Leo </a:t>
            </a:r>
            <a:r>
              <a:rPr lang="en-US" dirty="0" err="1" smtClean="0"/>
              <a:t>Gerritse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4499992" y="2160000"/>
            <a:ext cx="43204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Petra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Lanphen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3200" kern="0" dirty="0" smtClean="0">
                <a:latin typeface="+mn-lt"/>
              </a:rPr>
              <a:t>Emile van Essen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Letta Wagenborg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3200" kern="0" dirty="0" smtClean="0">
                <a:latin typeface="+mn-lt"/>
              </a:rPr>
              <a:t>Esmeralda </a:t>
            </a:r>
            <a:r>
              <a:rPr lang="en-US" sz="3200" kern="0" dirty="0" err="1" smtClean="0">
                <a:latin typeface="+mn-lt"/>
              </a:rPr>
              <a:t>Gerritse</a:t>
            </a:r>
            <a:endParaRPr lang="en-US" sz="32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Denneman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Heilscher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3200" kern="0" dirty="0" err="1" smtClean="0">
                <a:latin typeface="+mn-lt"/>
              </a:rPr>
              <a:t>Bauke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Lettenga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076056" y="1196752"/>
            <a:ext cx="2016224" cy="8640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502401" cy="1143000"/>
          </a:xfrm>
        </p:spPr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doet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>
                <a:solidFill>
                  <a:srgbClr val="92D050"/>
                </a:solidFill>
              </a:rPr>
              <a:t>– </a:t>
            </a:r>
            <a:r>
              <a:rPr lang="en-US" sz="3600" dirty="0" err="1" smtClean="0">
                <a:solidFill>
                  <a:srgbClr val="92D050"/>
                </a:solidFill>
              </a:rPr>
              <a:t>Uit</a:t>
            </a:r>
            <a:r>
              <a:rPr lang="en-US" sz="3600" dirty="0" smtClean="0">
                <a:solidFill>
                  <a:srgbClr val="92D050"/>
                </a:solidFill>
              </a:rPr>
              <a:t> de </a:t>
            </a:r>
            <a:r>
              <a:rPr lang="en-US" sz="3600" dirty="0" err="1" smtClean="0">
                <a:solidFill>
                  <a:srgbClr val="92D050"/>
                </a:solidFill>
              </a:rPr>
              <a:t>CoR</a:t>
            </a:r>
            <a:r>
              <a:rPr lang="en-US" sz="3600" dirty="0" smtClean="0">
                <a:solidFill>
                  <a:srgbClr val="92D050"/>
                </a:solidFill>
              </a:rPr>
              <a:t> meeting: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Pieter de </a:t>
            </a:r>
            <a:r>
              <a:rPr lang="en-US" dirty="0" err="1" smtClean="0"/>
              <a:t>Heas</a:t>
            </a:r>
            <a:endParaRPr lang="en-US" dirty="0" smtClean="0"/>
          </a:p>
          <a:p>
            <a:r>
              <a:rPr lang="en-US" dirty="0" smtClean="0"/>
              <a:t>Allard Friedrich</a:t>
            </a:r>
          </a:p>
          <a:p>
            <a:r>
              <a:rPr lang="en-US" dirty="0" smtClean="0"/>
              <a:t>Marius </a:t>
            </a:r>
            <a:r>
              <a:rPr lang="en-US" dirty="0" err="1" smtClean="0"/>
              <a:t>Ballieux</a:t>
            </a:r>
            <a:endParaRPr lang="en-US" dirty="0" smtClean="0"/>
          </a:p>
          <a:p>
            <a:r>
              <a:rPr lang="en-US" dirty="0" err="1" smtClean="0"/>
              <a:t>Huub</a:t>
            </a:r>
            <a:r>
              <a:rPr lang="en-US" dirty="0" smtClean="0"/>
              <a:t> </a:t>
            </a:r>
            <a:r>
              <a:rPr lang="en-US" dirty="0" err="1" smtClean="0"/>
              <a:t>Thiessens</a:t>
            </a:r>
            <a:endParaRPr lang="en-US" dirty="0" smtClean="0"/>
          </a:p>
          <a:p>
            <a:r>
              <a:rPr lang="en-US" dirty="0" smtClean="0"/>
              <a:t>Lynn </a:t>
            </a:r>
            <a:r>
              <a:rPr lang="en-US" dirty="0" err="1" smtClean="0"/>
              <a:t>Zebeda</a:t>
            </a:r>
            <a:endParaRPr lang="en-US" dirty="0" smtClean="0"/>
          </a:p>
          <a:p>
            <a:r>
              <a:rPr lang="en-US" dirty="0" smtClean="0"/>
              <a:t>Isabel </a:t>
            </a:r>
            <a:r>
              <a:rPr lang="en-US" dirty="0" err="1" smtClean="0"/>
              <a:t>Meloen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ruis 7"/>
          <p:cNvSpPr/>
          <p:nvPr/>
        </p:nvSpPr>
        <p:spPr>
          <a:xfrm>
            <a:off x="7884368" y="1052736"/>
            <a:ext cx="936104" cy="1008112"/>
          </a:xfrm>
          <a:prstGeom prst="plus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doet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>
                <a:solidFill>
                  <a:srgbClr val="92D050"/>
                </a:solidFill>
              </a:rPr>
              <a:t>– </a:t>
            </a:r>
            <a:r>
              <a:rPr lang="en-US" sz="3600" dirty="0" err="1" smtClean="0">
                <a:solidFill>
                  <a:srgbClr val="92D050"/>
                </a:solidFill>
              </a:rPr>
              <a:t>buiten</a:t>
            </a:r>
            <a:r>
              <a:rPr lang="en-US" sz="3600" dirty="0" smtClean="0">
                <a:solidFill>
                  <a:srgbClr val="92D050"/>
                </a:solidFill>
              </a:rPr>
              <a:t> de </a:t>
            </a:r>
            <a:r>
              <a:rPr lang="en-US" sz="3600" dirty="0" err="1" smtClean="0">
                <a:solidFill>
                  <a:srgbClr val="92D050"/>
                </a:solidFill>
              </a:rPr>
              <a:t>CoR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om</a:t>
            </a:r>
            <a:r>
              <a:rPr lang="en-US" sz="3600" dirty="0" smtClean="0">
                <a:solidFill>
                  <a:srgbClr val="92D050"/>
                </a:solidFill>
              </a:rPr>
              <a:t>:</a:t>
            </a: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160000"/>
            <a:ext cx="4104024" cy="4114800"/>
          </a:xfrm>
        </p:spPr>
        <p:txBody>
          <a:bodyPr/>
          <a:lstStyle/>
          <a:p>
            <a:r>
              <a:rPr lang="en-US" dirty="0" smtClean="0"/>
              <a:t>U.N. Commons</a:t>
            </a:r>
          </a:p>
          <a:p>
            <a:r>
              <a:rPr lang="en-US" dirty="0" smtClean="0"/>
              <a:t>NCDO</a:t>
            </a:r>
          </a:p>
          <a:p>
            <a:r>
              <a:rPr lang="en-US" dirty="0" smtClean="0"/>
              <a:t>Essence SUM</a:t>
            </a:r>
          </a:p>
          <a:p>
            <a:r>
              <a:rPr lang="en-US" dirty="0" err="1" smtClean="0"/>
              <a:t>Polykarpia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Presence for Life</a:t>
            </a:r>
          </a:p>
          <a:p>
            <a:pPr>
              <a:defRPr/>
            </a:pPr>
            <a:r>
              <a:rPr lang="en-US" dirty="0" smtClean="0"/>
              <a:t>Core Connections</a:t>
            </a:r>
          </a:p>
          <a:p>
            <a:pPr lvl="0">
              <a:defRPr/>
            </a:pPr>
            <a:r>
              <a:rPr lang="en-US" dirty="0" smtClean="0"/>
              <a:t>Future Business </a:t>
            </a:r>
            <a:r>
              <a:rPr lang="en-US" sz="1200" dirty="0" smtClean="0"/>
              <a:t>Playgrounds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4572000" y="2160000"/>
            <a:ext cx="43204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2400" kern="0" dirty="0" smtClean="0">
                <a:latin typeface="+mn-lt"/>
              </a:rPr>
              <a:t>Hans </a:t>
            </a:r>
            <a:r>
              <a:rPr lang="en-US" sz="2400" kern="0" dirty="0" err="1" smtClean="0">
                <a:latin typeface="+mn-lt"/>
              </a:rPr>
              <a:t>Vrijmoeth</a:t>
            </a:r>
            <a:r>
              <a:rPr lang="en-US" sz="2400" kern="0" dirty="0" smtClean="0">
                <a:latin typeface="+mn-lt"/>
              </a:rPr>
              <a:t>, Astrid </a:t>
            </a:r>
            <a:r>
              <a:rPr lang="en-US" sz="2400" kern="0" dirty="0" err="1" smtClean="0">
                <a:latin typeface="+mn-lt"/>
              </a:rPr>
              <a:t>Bekking</a:t>
            </a:r>
            <a:r>
              <a:rPr lang="en-US" sz="2400" kern="0" dirty="0" smtClean="0">
                <a:latin typeface="+mn-lt"/>
              </a:rPr>
              <a:t>, Samira </a:t>
            </a:r>
            <a:r>
              <a:rPr lang="en-US" sz="2400" kern="0" dirty="0" err="1" smtClean="0">
                <a:latin typeface="+mn-lt"/>
              </a:rPr>
              <a:t>Amraoui</a:t>
            </a:r>
            <a:r>
              <a:rPr lang="en-US" sz="2400" kern="0" dirty="0" smtClean="0">
                <a:latin typeface="+mn-lt"/>
              </a:rPr>
              <a:t>, Fred van </a:t>
            </a:r>
            <a:r>
              <a:rPr lang="en-US" sz="2400" kern="0" dirty="0" err="1" smtClean="0">
                <a:latin typeface="+mn-lt"/>
              </a:rPr>
              <a:t>Heukelom</a:t>
            </a:r>
            <a:r>
              <a:rPr lang="en-US" sz="2400" kern="0" dirty="0" smtClean="0">
                <a:latin typeface="+mn-lt"/>
              </a:rPr>
              <a:t>, </a:t>
            </a:r>
            <a:r>
              <a:rPr lang="en-US" sz="2400" kern="0" dirty="0" err="1" smtClean="0">
                <a:latin typeface="+mn-lt"/>
              </a:rPr>
              <a:t>S’ace</a:t>
            </a:r>
            <a:r>
              <a:rPr lang="en-US" sz="2400" kern="0" dirty="0" smtClean="0">
                <a:latin typeface="+mn-lt"/>
              </a:rPr>
              <a:t> de </a:t>
            </a:r>
            <a:r>
              <a:rPr lang="en-US" sz="2400" kern="0" dirty="0" err="1" smtClean="0">
                <a:latin typeface="+mn-lt"/>
              </a:rPr>
              <a:t>Groot</a:t>
            </a:r>
            <a:r>
              <a:rPr lang="en-US" sz="2400" kern="0" dirty="0" smtClean="0">
                <a:latin typeface="+mn-lt"/>
              </a:rPr>
              <a:t>, Leonardo </a:t>
            </a:r>
            <a:r>
              <a:rPr lang="en-US" sz="2400" kern="0" dirty="0" err="1" smtClean="0">
                <a:latin typeface="+mn-lt"/>
              </a:rPr>
              <a:t>Bastiani</a:t>
            </a:r>
            <a:r>
              <a:rPr lang="en-US" sz="2400" kern="0" dirty="0" smtClean="0">
                <a:latin typeface="+mn-lt"/>
              </a:rPr>
              <a:t>, Emil </a:t>
            </a:r>
            <a:r>
              <a:rPr lang="en-US" sz="2400" kern="0" dirty="0" err="1" smtClean="0">
                <a:latin typeface="+mn-lt"/>
              </a:rPr>
              <a:t>Kuijs</a:t>
            </a:r>
            <a:r>
              <a:rPr lang="en-US" sz="2400" kern="0" dirty="0" smtClean="0">
                <a:latin typeface="+mn-lt"/>
              </a:rPr>
              <a:t>, </a:t>
            </a:r>
            <a:r>
              <a:rPr lang="en-US" sz="2400" kern="0" dirty="0" err="1" smtClean="0">
                <a:latin typeface="+mn-lt"/>
              </a:rPr>
              <a:t>Christoph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kern="0" dirty="0" err="1" smtClean="0">
                <a:latin typeface="+mn-lt"/>
              </a:rPr>
              <a:t>Damalie</a:t>
            </a:r>
            <a:r>
              <a:rPr lang="en-US" sz="2400" kern="0" dirty="0" smtClean="0">
                <a:latin typeface="+mn-lt"/>
              </a:rPr>
              <a:t>, Miguel </a:t>
            </a:r>
            <a:r>
              <a:rPr lang="en-US" sz="2400" kern="0" dirty="0" err="1" smtClean="0">
                <a:latin typeface="+mn-lt"/>
              </a:rPr>
              <a:t>Ferrer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kern="0" dirty="0" err="1" smtClean="0">
                <a:latin typeface="+mn-lt"/>
              </a:rPr>
              <a:t>Novoa</a:t>
            </a:r>
            <a:r>
              <a:rPr lang="en-US" sz="2400" kern="0" dirty="0" smtClean="0">
                <a:latin typeface="+mn-lt"/>
              </a:rPr>
              <a:t>, </a:t>
            </a:r>
            <a:r>
              <a:rPr lang="en-US" sz="2400" kern="0" dirty="0" err="1" smtClean="0">
                <a:latin typeface="+mn-lt"/>
              </a:rPr>
              <a:t>Sanne</a:t>
            </a:r>
            <a:r>
              <a:rPr lang="en-US" sz="2400" kern="0" dirty="0" smtClean="0">
                <a:latin typeface="+mn-lt"/>
              </a:rPr>
              <a:t> Jansen, Chris </a:t>
            </a:r>
            <a:r>
              <a:rPr lang="en-US" sz="2400" kern="0" dirty="0" err="1" smtClean="0">
                <a:latin typeface="+mn-lt"/>
              </a:rPr>
              <a:t>Pouw</a:t>
            </a:r>
            <a:r>
              <a:rPr lang="en-US" sz="2400" kern="0" dirty="0" smtClean="0">
                <a:latin typeface="+mn-lt"/>
              </a:rPr>
              <a:t>, Wendy </a:t>
            </a:r>
            <a:r>
              <a:rPr lang="en-US" sz="2400" kern="0" dirty="0" err="1" smtClean="0">
                <a:latin typeface="+mn-lt"/>
              </a:rPr>
              <a:t>Hoenkamp</a:t>
            </a:r>
            <a:r>
              <a:rPr lang="en-US" sz="2400" kern="0" dirty="0" smtClean="0">
                <a:latin typeface="+mn-lt"/>
              </a:rPr>
              <a:t>, …</a:t>
            </a: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World Sustainability </a:t>
            </a:r>
            <a:r>
              <a:rPr lang="nl-NL" dirty="0" err="1" smtClean="0"/>
              <a:t>Fund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  </a:t>
            </a:r>
            <a:r>
              <a:rPr lang="nl-NL" dirty="0" smtClean="0">
                <a:solidFill>
                  <a:srgbClr val="00B050"/>
                </a:solidFill>
              </a:rPr>
              <a:t>a </a:t>
            </a:r>
            <a:r>
              <a:rPr lang="nl-NL" dirty="0" err="1" smtClean="0">
                <a:solidFill>
                  <a:srgbClr val="00B050"/>
                </a:solidFill>
              </a:rPr>
              <a:t>new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err="1" smtClean="0">
                <a:solidFill>
                  <a:srgbClr val="00B050"/>
                </a:solidFill>
              </a:rPr>
              <a:t>tipping</a:t>
            </a:r>
            <a:r>
              <a:rPr lang="nl-NL" dirty="0" smtClean="0">
                <a:solidFill>
                  <a:srgbClr val="00B050"/>
                </a:solidFill>
              </a:rPr>
              <a:t> point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Energie en organisatie:</a:t>
            </a:r>
          </a:p>
          <a:p>
            <a:r>
              <a:rPr lang="nl-NL" dirty="0" smtClean="0"/>
              <a:t>In to the World we </a:t>
            </a:r>
            <a:r>
              <a:rPr lang="nl-NL" dirty="0" err="1" smtClean="0"/>
              <a:t>need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WSF brief 31 01 2013 aan </a:t>
            </a:r>
            <a:r>
              <a:rPr lang="nl-NL" dirty="0" err="1" smtClean="0"/>
              <a:t>CoR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67722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19153"/>
            <a:ext cx="53244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www.worldweneed.org</a:t>
            </a:r>
            <a:endParaRPr lang="en-US" sz="2400" dirty="0"/>
          </a:p>
        </p:txBody>
      </p:sp>
      <p:pic>
        <p:nvPicPr>
          <p:cNvPr id="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1235" y="1844824"/>
            <a:ext cx="2131205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574409" cy="1143000"/>
          </a:xfrm>
        </p:spPr>
        <p:txBody>
          <a:bodyPr/>
          <a:lstStyle/>
          <a:p>
            <a:r>
              <a:rPr lang="en-US" dirty="0" smtClean="0"/>
              <a:t>WSF – CHAKRA’S  &amp; VORTEXEN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47888"/>
            <a:ext cx="8206680" cy="4114800"/>
          </a:xfrm>
        </p:spPr>
        <p:txBody>
          <a:bodyPr/>
          <a:lstStyle/>
          <a:p>
            <a:r>
              <a:rPr lang="en-US" dirty="0" smtClean="0"/>
              <a:t>5D </a:t>
            </a:r>
            <a:r>
              <a:rPr lang="en-US" dirty="0" err="1" smtClean="0"/>
              <a:t>Organisatie</a:t>
            </a:r>
            <a:r>
              <a:rPr lang="en-US" dirty="0" smtClean="0"/>
              <a:t>  </a:t>
            </a:r>
          </a:p>
          <a:p>
            <a:r>
              <a:rPr lang="en-US" dirty="0" smtClean="0"/>
              <a:t>OTECS Office &amp; </a:t>
            </a:r>
            <a:r>
              <a:rPr lang="en-US" dirty="0" err="1" smtClean="0"/>
              <a:t>Bezoekerscentrum</a:t>
            </a:r>
            <a:endParaRPr lang="en-US" dirty="0" smtClean="0"/>
          </a:p>
          <a:p>
            <a:r>
              <a:rPr lang="en-US" dirty="0" smtClean="0"/>
              <a:t>Website green support info center</a:t>
            </a:r>
          </a:p>
          <a:p>
            <a:r>
              <a:rPr lang="en-US" dirty="0" smtClean="0"/>
              <a:t>CDM R&amp;D + Proj.mgt. center</a:t>
            </a:r>
          </a:p>
          <a:p>
            <a:r>
              <a:rPr lang="en-US" dirty="0" smtClean="0"/>
              <a:t>IF + </a:t>
            </a:r>
            <a:r>
              <a:rPr lang="en-US" dirty="0" err="1" smtClean="0"/>
              <a:t>Villamedia</a:t>
            </a:r>
            <a:r>
              <a:rPr lang="en-US" dirty="0" smtClean="0"/>
              <a:t> int. </a:t>
            </a:r>
            <a:r>
              <a:rPr lang="en-US" dirty="0" err="1" smtClean="0"/>
              <a:t>GreenSupportNetwerk</a:t>
            </a:r>
            <a:endParaRPr lang="en-US" dirty="0" smtClean="0"/>
          </a:p>
          <a:p>
            <a:r>
              <a:rPr lang="en-US" dirty="0" err="1" smtClean="0"/>
              <a:t>Vrij</a:t>
            </a:r>
            <a:r>
              <a:rPr lang="en-US" dirty="0" smtClean="0"/>
              <a:t> </a:t>
            </a:r>
            <a:r>
              <a:rPr lang="en-US" dirty="0" err="1" smtClean="0"/>
              <a:t>fondswervers</a:t>
            </a:r>
            <a:r>
              <a:rPr lang="en-US" dirty="0" smtClean="0"/>
              <a:t> </a:t>
            </a:r>
            <a:r>
              <a:rPr lang="en-US" dirty="0" err="1" smtClean="0"/>
              <a:t>netwerk</a:t>
            </a:r>
            <a:endParaRPr lang="en-US" dirty="0" smtClean="0"/>
          </a:p>
          <a:p>
            <a:r>
              <a:rPr lang="en-US" dirty="0" smtClean="0"/>
              <a:t>CDM Common Investors center</a:t>
            </a:r>
          </a:p>
          <a:p>
            <a:endParaRPr lang="en-US" dirty="0" smtClean="0"/>
          </a:p>
        </p:txBody>
      </p:sp>
      <p:sp>
        <p:nvSpPr>
          <p:cNvPr id="4" name="Rechthoek 3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5D </a:t>
            </a:r>
            <a:r>
              <a:rPr lang="en-US" dirty="0" err="1" smtClean="0"/>
              <a:t>Organisatie</a:t>
            </a:r>
            <a:r>
              <a:rPr lang="en-US" dirty="0" smtClean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BSc</a:t>
            </a:r>
            <a:r>
              <a:rPr lang="en-US" dirty="0" smtClean="0"/>
              <a:t> Flow, </a:t>
            </a:r>
            <a:r>
              <a:rPr lang="en-US" dirty="0" err="1" smtClean="0"/>
              <a:t>Strat</a:t>
            </a:r>
            <a:r>
              <a:rPr lang="en-US" dirty="0" smtClean="0"/>
              <a:t> &amp; ICT dep.</a:t>
            </a:r>
          </a:p>
          <a:p>
            <a:r>
              <a:rPr lang="en-US" dirty="0" smtClean="0"/>
              <a:t>Risk, Asset, Finance &amp; Admin dep.</a:t>
            </a:r>
          </a:p>
          <a:p>
            <a:r>
              <a:rPr lang="en-US" dirty="0" smtClean="0"/>
              <a:t>Learning Growth &amp; HRM dep.</a:t>
            </a:r>
          </a:p>
          <a:p>
            <a:r>
              <a:rPr lang="en-US" dirty="0" smtClean="0"/>
              <a:t>Marketing, Sponsoring &amp; Sales dep.</a:t>
            </a:r>
          </a:p>
          <a:p>
            <a:r>
              <a:rPr lang="en-US" dirty="0" smtClean="0"/>
              <a:t>Product support &amp; Logistics dep.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574409" cy="1143000"/>
          </a:xfrm>
        </p:spPr>
        <p:txBody>
          <a:bodyPr/>
          <a:lstStyle/>
          <a:p>
            <a:r>
              <a:rPr lang="en-US" dirty="0" smtClean="0"/>
              <a:t>WSF - </a:t>
            </a:r>
            <a:r>
              <a:rPr lang="en-US" dirty="0" err="1" smtClean="0"/>
              <a:t>Organogram</a:t>
            </a:r>
            <a:endParaRPr lang="en-US" dirty="0" smtClean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83816" y="2395512"/>
            <a:ext cx="2232000" cy="12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Bestuur</a:t>
            </a:r>
            <a:endParaRPr lang="en-US" sz="3200" dirty="0"/>
          </a:p>
        </p:txBody>
      </p:sp>
      <p:sp>
        <p:nvSpPr>
          <p:cNvPr id="9" name="Afgeronde rechthoek 8"/>
          <p:cNvSpPr/>
          <p:nvPr/>
        </p:nvSpPr>
        <p:spPr>
          <a:xfrm>
            <a:off x="3494360" y="2395512"/>
            <a:ext cx="2232000" cy="12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Mgt</a:t>
            </a:r>
            <a:endParaRPr lang="en-US" sz="3200" dirty="0"/>
          </a:p>
        </p:txBody>
      </p:sp>
      <p:sp>
        <p:nvSpPr>
          <p:cNvPr id="10" name="Afgeronde rechthoek 9"/>
          <p:cNvSpPr/>
          <p:nvPr/>
        </p:nvSpPr>
        <p:spPr>
          <a:xfrm>
            <a:off x="6228432" y="2395512"/>
            <a:ext cx="2232000" cy="12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Advies</a:t>
            </a:r>
            <a:endParaRPr lang="en-US" sz="3200" dirty="0"/>
          </a:p>
        </p:txBody>
      </p:sp>
      <p:sp>
        <p:nvSpPr>
          <p:cNvPr id="11" name="Afgeronde rechthoek 10"/>
          <p:cNvSpPr/>
          <p:nvPr/>
        </p:nvSpPr>
        <p:spPr>
          <a:xfrm>
            <a:off x="683816" y="4267864"/>
            <a:ext cx="2232000" cy="12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Landen</a:t>
            </a:r>
            <a:endParaRPr lang="en-US" sz="3200" dirty="0"/>
          </a:p>
        </p:txBody>
      </p:sp>
      <p:sp>
        <p:nvSpPr>
          <p:cNvPr id="13" name="Afgeronde rechthoek 12"/>
          <p:cNvSpPr/>
          <p:nvPr/>
        </p:nvSpPr>
        <p:spPr>
          <a:xfrm>
            <a:off x="6228432" y="4267864"/>
            <a:ext cx="2232000" cy="12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Resultaat</a:t>
            </a:r>
            <a:endParaRPr lang="en-US" sz="3200" dirty="0"/>
          </a:p>
        </p:txBody>
      </p:sp>
      <p:sp>
        <p:nvSpPr>
          <p:cNvPr id="14" name="Afgeronde rechthoek 13"/>
          <p:cNvSpPr/>
          <p:nvPr/>
        </p:nvSpPr>
        <p:spPr>
          <a:xfrm>
            <a:off x="3494360" y="4267864"/>
            <a:ext cx="2232000" cy="12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Taken</a:t>
            </a:r>
            <a:endParaRPr lang="en-US" sz="3200" dirty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1799816" y="3691512"/>
            <a:ext cx="0" cy="5763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stCxn id="9" idx="2"/>
            <a:endCxn id="14" idx="0"/>
          </p:cNvCxnSpPr>
          <p:nvPr/>
        </p:nvCxnSpPr>
        <p:spPr>
          <a:xfrm>
            <a:off x="4610360" y="3691512"/>
            <a:ext cx="0" cy="5763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0" idx="2"/>
            <a:endCxn id="13" idx="0"/>
          </p:cNvCxnSpPr>
          <p:nvPr/>
        </p:nvCxnSpPr>
        <p:spPr>
          <a:xfrm>
            <a:off x="7344432" y="3691512"/>
            <a:ext cx="0" cy="5763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stCxn id="14" idx="1"/>
            <a:endCxn id="11" idx="3"/>
          </p:cNvCxnSpPr>
          <p:nvPr/>
        </p:nvCxnSpPr>
        <p:spPr>
          <a:xfrm flipH="1">
            <a:off x="2915816" y="4915864"/>
            <a:ext cx="57854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stCxn id="13" idx="1"/>
            <a:endCxn id="14" idx="3"/>
          </p:cNvCxnSpPr>
          <p:nvPr/>
        </p:nvCxnSpPr>
        <p:spPr>
          <a:xfrm flipH="1">
            <a:off x="5726360" y="4915864"/>
            <a:ext cx="50207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>
            <a:stCxn id="9" idx="1"/>
            <a:endCxn id="8" idx="3"/>
          </p:cNvCxnSpPr>
          <p:nvPr/>
        </p:nvCxnSpPr>
        <p:spPr>
          <a:xfrm flipH="1">
            <a:off x="2915816" y="3043512"/>
            <a:ext cx="57854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>
            <a:stCxn id="10" idx="1"/>
            <a:endCxn id="9" idx="3"/>
          </p:cNvCxnSpPr>
          <p:nvPr/>
        </p:nvCxnSpPr>
        <p:spPr>
          <a:xfrm flipH="1">
            <a:off x="5726360" y="3043512"/>
            <a:ext cx="50207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stCxn id="9" idx="2"/>
            <a:endCxn id="11" idx="0"/>
          </p:cNvCxnSpPr>
          <p:nvPr/>
        </p:nvCxnSpPr>
        <p:spPr>
          <a:xfrm flipH="1">
            <a:off x="1799816" y="3691512"/>
            <a:ext cx="2810544" cy="5763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>
            <a:stCxn id="9" idx="2"/>
            <a:endCxn id="13" idx="0"/>
          </p:cNvCxnSpPr>
          <p:nvPr/>
        </p:nvCxnSpPr>
        <p:spPr>
          <a:xfrm>
            <a:off x="4610360" y="3691512"/>
            <a:ext cx="2734072" cy="5763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>
            <a:stCxn id="14" idx="0"/>
            <a:endCxn id="8" idx="2"/>
          </p:cNvCxnSpPr>
          <p:nvPr/>
        </p:nvCxnSpPr>
        <p:spPr>
          <a:xfrm flipH="1" flipV="1">
            <a:off x="1799816" y="3691512"/>
            <a:ext cx="2810544" cy="5763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>
            <a:stCxn id="10" idx="2"/>
            <a:endCxn id="14" idx="0"/>
          </p:cNvCxnSpPr>
          <p:nvPr/>
        </p:nvCxnSpPr>
        <p:spPr>
          <a:xfrm flipH="1">
            <a:off x="4610360" y="3691512"/>
            <a:ext cx="2734072" cy="5763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574409" cy="1143000"/>
          </a:xfrm>
        </p:spPr>
        <p:txBody>
          <a:bodyPr/>
          <a:lstStyle/>
          <a:p>
            <a:r>
              <a:rPr lang="en-US" dirty="0" smtClean="0"/>
              <a:t>OTECS Office &amp; </a:t>
            </a:r>
            <a:r>
              <a:rPr lang="en-US" dirty="0" err="1" smtClean="0"/>
              <a:t>Bezoekerscentrum</a:t>
            </a:r>
            <a:endParaRPr lang="en-US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Ontspanning</a:t>
            </a:r>
            <a:endParaRPr lang="en-US" dirty="0" smtClean="0"/>
          </a:p>
          <a:p>
            <a:r>
              <a:rPr lang="en-US" dirty="0" err="1" smtClean="0"/>
              <a:t>Tentoonstelling</a:t>
            </a:r>
            <a:endParaRPr lang="en-US" dirty="0" smtClean="0"/>
          </a:p>
          <a:p>
            <a:r>
              <a:rPr lang="en-US" dirty="0" err="1" smtClean="0"/>
              <a:t>Educatie</a:t>
            </a:r>
            <a:endParaRPr lang="en-US" dirty="0" smtClean="0"/>
          </a:p>
          <a:p>
            <a:r>
              <a:rPr lang="en-US" dirty="0" smtClean="0"/>
              <a:t>Contact</a:t>
            </a:r>
          </a:p>
          <a:p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green support info center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47888"/>
            <a:ext cx="7990656" cy="4114800"/>
          </a:xfrm>
        </p:spPr>
        <p:txBody>
          <a:bodyPr/>
          <a:lstStyle/>
          <a:p>
            <a:r>
              <a:rPr lang="en-US" dirty="0" smtClean="0"/>
              <a:t>Over WSF, </a:t>
            </a:r>
            <a:r>
              <a:rPr lang="en-US" dirty="0" err="1" smtClean="0"/>
              <a:t>Nieuws</a:t>
            </a:r>
            <a:r>
              <a:rPr lang="en-US" dirty="0" smtClean="0"/>
              <a:t>, </a:t>
            </a:r>
            <a:r>
              <a:rPr lang="en-US" dirty="0" err="1" smtClean="0"/>
              <a:t>Landen</a:t>
            </a:r>
            <a:r>
              <a:rPr lang="en-US" dirty="0" smtClean="0"/>
              <a:t>, Chakra’s</a:t>
            </a:r>
          </a:p>
          <a:p>
            <a:r>
              <a:rPr lang="en-US" dirty="0" err="1" smtClean="0"/>
              <a:t>Fondswerving</a:t>
            </a:r>
            <a:r>
              <a:rPr lang="en-US" dirty="0" smtClean="0"/>
              <a:t>, </a:t>
            </a:r>
            <a:r>
              <a:rPr lang="en-US" dirty="0" err="1" smtClean="0"/>
              <a:t>activiteiten</a:t>
            </a:r>
            <a:r>
              <a:rPr lang="en-US" dirty="0" smtClean="0"/>
              <a:t> en </a:t>
            </a:r>
            <a:r>
              <a:rPr lang="en-US" dirty="0" err="1" smtClean="0"/>
              <a:t>diensten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Wat</a:t>
            </a:r>
            <a:r>
              <a:rPr lang="en-US" dirty="0" smtClean="0"/>
              <a:t> je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: burger, </a:t>
            </a:r>
            <a:r>
              <a:rPr lang="en-US" dirty="0" err="1" smtClean="0"/>
              <a:t>werknemer</a:t>
            </a:r>
            <a:r>
              <a:rPr lang="en-US" dirty="0" smtClean="0"/>
              <a:t>, </a:t>
            </a:r>
            <a:r>
              <a:rPr lang="en-US" dirty="0" err="1" smtClean="0"/>
              <a:t>bedrijf</a:t>
            </a:r>
            <a:r>
              <a:rPr lang="en-US" dirty="0" smtClean="0"/>
              <a:t>, </a:t>
            </a:r>
            <a:r>
              <a:rPr lang="en-US" dirty="0" err="1" smtClean="0"/>
              <a:t>vereniging</a:t>
            </a:r>
            <a:r>
              <a:rPr lang="en-US" dirty="0" smtClean="0"/>
              <a:t>, </a:t>
            </a:r>
            <a:r>
              <a:rPr lang="en-US" dirty="0" err="1" smtClean="0"/>
              <a:t>overheid</a:t>
            </a:r>
            <a:r>
              <a:rPr lang="en-US" dirty="0" smtClean="0"/>
              <a:t> en </a:t>
            </a:r>
            <a:r>
              <a:rPr lang="en-US" dirty="0" err="1" smtClean="0"/>
              <a:t>opleider</a:t>
            </a:r>
            <a:endParaRPr lang="en-US" dirty="0" smtClean="0"/>
          </a:p>
          <a:p>
            <a:r>
              <a:rPr lang="en-US" dirty="0" smtClean="0"/>
              <a:t>5D intranet</a:t>
            </a:r>
          </a:p>
          <a:p>
            <a:r>
              <a:rPr lang="en-US" dirty="0" smtClean="0"/>
              <a:t>Locale </a:t>
            </a:r>
            <a:r>
              <a:rPr lang="en-US" dirty="0" err="1" smtClean="0"/>
              <a:t>actie</a:t>
            </a:r>
            <a:r>
              <a:rPr lang="en-US" dirty="0" smtClean="0"/>
              <a:t> platform </a:t>
            </a:r>
          </a:p>
          <a:p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 R&amp;D + Proj.mgt. center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CDM ranking Q/€, TTM, ROI, I&amp;MV</a:t>
            </a:r>
          </a:p>
          <a:p>
            <a:r>
              <a:rPr lang="en-US" dirty="0" smtClean="0"/>
              <a:t>Financial and market matching</a:t>
            </a:r>
          </a:p>
          <a:p>
            <a:r>
              <a:rPr lang="en-US" dirty="0" smtClean="0"/>
              <a:t>Consortia and Permissions to realize</a:t>
            </a:r>
          </a:p>
          <a:p>
            <a:r>
              <a:rPr lang="en-US" dirty="0" smtClean="0"/>
              <a:t>All Projects Council management</a:t>
            </a:r>
          </a:p>
          <a:p>
            <a:r>
              <a:rPr lang="en-US" dirty="0" smtClean="0"/>
              <a:t>Project management</a:t>
            </a:r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+ </a:t>
            </a:r>
            <a:r>
              <a:rPr lang="en-US" dirty="0" err="1" smtClean="0"/>
              <a:t>Villamedia</a:t>
            </a:r>
            <a:r>
              <a:rPr lang="en-US" dirty="0" smtClean="0"/>
              <a:t> int. GSN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47888"/>
            <a:ext cx="8134672" cy="4114800"/>
          </a:xfrm>
        </p:spPr>
        <p:txBody>
          <a:bodyPr/>
          <a:lstStyle/>
          <a:p>
            <a:r>
              <a:rPr lang="en-US" dirty="0" smtClean="0"/>
              <a:t>IF - </a:t>
            </a:r>
            <a:r>
              <a:rPr lang="en-US" dirty="0" err="1" smtClean="0"/>
              <a:t>ideeën</a:t>
            </a:r>
            <a:r>
              <a:rPr lang="en-US" dirty="0" smtClean="0"/>
              <a:t> </a:t>
            </a:r>
            <a:r>
              <a:rPr lang="en-US" dirty="0" err="1" smtClean="0"/>
              <a:t>verzamelen</a:t>
            </a:r>
            <a:r>
              <a:rPr lang="en-US" dirty="0" smtClean="0"/>
              <a:t> en </a:t>
            </a:r>
            <a:r>
              <a:rPr lang="en-US" dirty="0" err="1" smtClean="0"/>
              <a:t>beheren</a:t>
            </a:r>
            <a:endParaRPr lang="en-US" dirty="0" smtClean="0"/>
          </a:p>
          <a:p>
            <a:r>
              <a:rPr lang="en-US" dirty="0" err="1" smtClean="0"/>
              <a:t>Villamedia</a:t>
            </a:r>
            <a:r>
              <a:rPr lang="en-US" dirty="0" smtClean="0"/>
              <a:t> - </a:t>
            </a:r>
            <a:r>
              <a:rPr lang="en-US" dirty="0" err="1" smtClean="0"/>
              <a:t>vereniging</a:t>
            </a:r>
            <a:r>
              <a:rPr lang="en-US" dirty="0" smtClean="0"/>
              <a:t> NL </a:t>
            </a:r>
            <a:r>
              <a:rPr lang="en-US" dirty="0" err="1" smtClean="0"/>
              <a:t>journalisten</a:t>
            </a:r>
            <a:r>
              <a:rPr lang="en-US" dirty="0" smtClean="0"/>
              <a:t>: </a:t>
            </a:r>
            <a:r>
              <a:rPr lang="en-US" dirty="0" err="1" smtClean="0"/>
              <a:t>vragen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contacten</a:t>
            </a:r>
            <a:r>
              <a:rPr lang="en-US" dirty="0" smtClean="0"/>
              <a:t> local en int.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tippen</a:t>
            </a:r>
            <a:r>
              <a:rPr lang="en-US" dirty="0" smtClean="0"/>
              <a:t> en </a:t>
            </a:r>
            <a:r>
              <a:rPr lang="en-US" dirty="0" err="1" smtClean="0"/>
              <a:t>connecten</a:t>
            </a:r>
            <a:endParaRPr lang="en-US" dirty="0" smtClean="0"/>
          </a:p>
          <a:p>
            <a:r>
              <a:rPr lang="en-US" dirty="0" err="1" smtClean="0"/>
              <a:t>Ook</a:t>
            </a:r>
            <a:r>
              <a:rPr lang="en-US" dirty="0" smtClean="0"/>
              <a:t> via de </a:t>
            </a:r>
            <a:r>
              <a:rPr lang="en-US" dirty="0" err="1" smtClean="0"/>
              <a:t>journalisten</a:t>
            </a:r>
            <a:r>
              <a:rPr lang="en-US" dirty="0" smtClean="0"/>
              <a:t> </a:t>
            </a:r>
            <a:r>
              <a:rPr lang="en-US" dirty="0" err="1" smtClean="0"/>
              <a:t>verenigingen</a:t>
            </a:r>
            <a:r>
              <a:rPr lang="en-US" dirty="0" smtClean="0"/>
              <a:t> in het </a:t>
            </a:r>
            <a:r>
              <a:rPr lang="en-US" dirty="0" err="1" smtClean="0"/>
              <a:t>buitenland</a:t>
            </a:r>
            <a:endParaRPr lang="en-US" dirty="0" smtClean="0"/>
          </a:p>
          <a:p>
            <a:r>
              <a:rPr lang="en-US" dirty="0" smtClean="0"/>
              <a:t>Awareness </a:t>
            </a:r>
            <a:r>
              <a:rPr lang="en-US" dirty="0" err="1" smtClean="0"/>
              <a:t>feestjes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hen </a:t>
            </a:r>
            <a:r>
              <a:rPr lang="en-US" dirty="0" err="1" smtClean="0"/>
              <a:t>organiseren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Vrij</a:t>
            </a:r>
            <a:r>
              <a:rPr lang="en-US" dirty="0" smtClean="0"/>
              <a:t> </a:t>
            </a:r>
            <a:r>
              <a:rPr lang="en-US" dirty="0" err="1" smtClean="0"/>
              <a:t>fondswervers</a:t>
            </a:r>
            <a:r>
              <a:rPr lang="en-US" dirty="0" smtClean="0"/>
              <a:t> </a:t>
            </a:r>
            <a:r>
              <a:rPr lang="en-US" dirty="0" err="1" smtClean="0"/>
              <a:t>netwerk</a:t>
            </a:r>
            <a:endParaRPr lang="en-US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{</a:t>
            </a:r>
            <a:r>
              <a:rPr lang="en-US" dirty="0" err="1" smtClean="0"/>
              <a:t>Dit</a:t>
            </a:r>
            <a:r>
              <a:rPr lang="en-US" dirty="0" smtClean="0"/>
              <a:t> is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derden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denken</a:t>
            </a:r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 Common Investors center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47888"/>
            <a:ext cx="8062664" cy="4114800"/>
          </a:xfrm>
        </p:spPr>
        <p:txBody>
          <a:bodyPr/>
          <a:lstStyle/>
          <a:p>
            <a:r>
              <a:rPr lang="en-US" dirty="0" err="1" smtClean="0"/>
              <a:t>Investeren</a:t>
            </a:r>
            <a:r>
              <a:rPr lang="en-US" dirty="0" smtClean="0"/>
              <a:t> in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technologieën</a:t>
            </a:r>
            <a:endParaRPr lang="en-US" dirty="0" smtClean="0"/>
          </a:p>
          <a:p>
            <a:r>
              <a:rPr lang="en-US" dirty="0" smtClean="0"/>
              <a:t>Met </a:t>
            </a:r>
            <a:r>
              <a:rPr lang="en-US" dirty="0" err="1" smtClean="0"/>
              <a:t>overheden</a:t>
            </a:r>
            <a:r>
              <a:rPr lang="en-US" dirty="0" smtClean="0"/>
              <a:t>, </a:t>
            </a:r>
            <a:r>
              <a:rPr lang="en-US" dirty="0" err="1" smtClean="0"/>
              <a:t>bedrijven</a:t>
            </a:r>
            <a:r>
              <a:rPr lang="en-US" dirty="0" smtClean="0"/>
              <a:t> en </a:t>
            </a:r>
            <a:r>
              <a:rPr lang="en-US" dirty="0" err="1" smtClean="0"/>
              <a:t>instellingen</a:t>
            </a:r>
            <a:endParaRPr lang="en-US" dirty="0" smtClean="0"/>
          </a:p>
          <a:p>
            <a:r>
              <a:rPr lang="en-US" dirty="0" smtClean="0"/>
              <a:t>Met </a:t>
            </a:r>
            <a:r>
              <a:rPr lang="en-US" dirty="0" err="1" smtClean="0"/>
              <a:t>fondsen</a:t>
            </a:r>
            <a:r>
              <a:rPr lang="en-US" dirty="0" smtClean="0"/>
              <a:t> en </a:t>
            </a:r>
            <a:r>
              <a:rPr lang="en-US" dirty="0" err="1" smtClean="0"/>
              <a:t>particulieren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CDM </a:t>
            </a:r>
            <a:r>
              <a:rPr lang="en-US" dirty="0" err="1" smtClean="0"/>
              <a:t>onderzoek</a:t>
            </a:r>
            <a:r>
              <a:rPr lang="en-US" dirty="0" smtClean="0"/>
              <a:t>, </a:t>
            </a:r>
            <a:r>
              <a:rPr lang="en-US" dirty="0" err="1" smtClean="0"/>
              <a:t>projecten</a:t>
            </a:r>
            <a:r>
              <a:rPr lang="en-US" dirty="0" smtClean="0"/>
              <a:t>, en </a:t>
            </a:r>
            <a:r>
              <a:rPr lang="en-US" dirty="0" err="1" smtClean="0"/>
              <a:t>mandjes</a:t>
            </a:r>
            <a:r>
              <a:rPr lang="en-US" dirty="0" smtClean="0"/>
              <a:t> (breed, </a:t>
            </a:r>
            <a:r>
              <a:rPr lang="en-US" dirty="0" err="1" smtClean="0"/>
              <a:t>industrie</a:t>
            </a:r>
            <a:r>
              <a:rPr lang="en-US" dirty="0" smtClean="0"/>
              <a:t>, Q en ROI)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&amp; Abundance Center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 dep. </a:t>
            </a:r>
          </a:p>
          <a:p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ondersteuning</a:t>
            </a:r>
            <a:r>
              <a:rPr lang="en-US" dirty="0" smtClean="0"/>
              <a:t> van overall </a:t>
            </a:r>
            <a:r>
              <a:rPr lang="en-US" dirty="0" err="1" smtClean="0"/>
              <a:t>doel</a:t>
            </a:r>
            <a:endParaRPr lang="en-US" dirty="0" smtClean="0"/>
          </a:p>
          <a:p>
            <a:r>
              <a:rPr lang="en-US" dirty="0" err="1" smtClean="0"/>
              <a:t>Draagt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slaagkans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Onderzoek</a:t>
            </a:r>
            <a:r>
              <a:rPr lang="en-US" dirty="0" smtClean="0"/>
              <a:t>, </a:t>
            </a:r>
            <a:r>
              <a:rPr lang="en-US" dirty="0" err="1" smtClean="0"/>
              <a:t>beeldvorming</a:t>
            </a:r>
            <a:r>
              <a:rPr lang="en-US" dirty="0" smtClean="0"/>
              <a:t>, </a:t>
            </a:r>
            <a:r>
              <a:rPr lang="en-US" dirty="0" err="1" smtClean="0"/>
              <a:t>advies</a:t>
            </a:r>
            <a:r>
              <a:rPr lang="en-US" dirty="0" smtClean="0"/>
              <a:t> en </a:t>
            </a:r>
            <a:r>
              <a:rPr lang="en-US" dirty="0" err="1" smtClean="0"/>
              <a:t>onderhandeling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4919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U.N. </a:t>
            </a:r>
            <a:r>
              <a:rPr lang="nl-NL" sz="2400" dirty="0" err="1" smtClean="0"/>
              <a:t>Working</a:t>
            </a:r>
            <a:r>
              <a:rPr lang="nl-NL" sz="2400" dirty="0" smtClean="0"/>
              <a:t> Group </a:t>
            </a:r>
            <a:r>
              <a:rPr lang="nl-NL" sz="2400" dirty="0" err="1" smtClean="0"/>
              <a:t>on</a:t>
            </a:r>
            <a:r>
              <a:rPr lang="nl-NL" sz="2400" dirty="0" smtClean="0"/>
              <a:t> </a:t>
            </a:r>
            <a:r>
              <a:rPr lang="nl-NL" sz="2400" dirty="0" err="1" smtClean="0"/>
              <a:t>Sustainable</a:t>
            </a:r>
            <a:r>
              <a:rPr lang="nl-NL" sz="2400" dirty="0" smtClean="0"/>
              <a:t> </a:t>
            </a:r>
            <a:r>
              <a:rPr lang="nl-NL" sz="2400" dirty="0" err="1" smtClean="0"/>
              <a:t>Development</a:t>
            </a:r>
            <a:r>
              <a:rPr lang="nl-NL" sz="2400" dirty="0" smtClean="0"/>
              <a:t> Goals</a:t>
            </a:r>
            <a:br>
              <a:rPr lang="nl-NL" sz="2400" dirty="0" smtClean="0"/>
            </a:br>
            <a:r>
              <a:rPr lang="nl-NL" sz="2400" dirty="0" smtClean="0"/>
              <a:t>opgericht door het GA op 22 jan. 2013</a:t>
            </a:r>
            <a:endParaRPr lang="en-US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 smtClean="0"/>
              <a:t>Among</a:t>
            </a:r>
            <a:r>
              <a:rPr lang="nl-NL" sz="2800" dirty="0" smtClean="0"/>
              <a:t> </a:t>
            </a:r>
            <a:r>
              <a:rPr lang="nl-NL" sz="2800" dirty="0" err="1" smtClean="0"/>
              <a:t>other</a:t>
            </a:r>
            <a:r>
              <a:rPr lang="nl-NL" sz="2800" dirty="0" smtClean="0"/>
              <a:t> </a:t>
            </a:r>
            <a:r>
              <a:rPr lang="nl-NL" sz="2800" dirty="0" err="1" smtClean="0"/>
              <a:t>things</a:t>
            </a:r>
            <a:r>
              <a:rPr lang="nl-NL" sz="2800" dirty="0" smtClean="0"/>
              <a:t>, the </a:t>
            </a:r>
            <a:r>
              <a:rPr lang="nl-NL" sz="2800" dirty="0" err="1" smtClean="0"/>
              <a:t>Sustainable</a:t>
            </a:r>
            <a:r>
              <a:rPr lang="nl-NL" sz="2800" dirty="0" smtClean="0"/>
              <a:t> </a:t>
            </a:r>
            <a:r>
              <a:rPr lang="nl-NL" sz="2800" dirty="0" err="1" smtClean="0"/>
              <a:t>Development</a:t>
            </a:r>
            <a:r>
              <a:rPr lang="nl-NL" sz="2800" dirty="0" smtClean="0"/>
              <a:t> Goals must help to </a:t>
            </a:r>
            <a:r>
              <a:rPr lang="nl-NL" sz="2800" dirty="0" err="1" smtClean="0"/>
              <a:t>transform</a:t>
            </a:r>
            <a:r>
              <a:rPr lang="nl-NL" sz="2800" dirty="0" smtClean="0"/>
              <a:t> </a:t>
            </a:r>
            <a:r>
              <a:rPr lang="nl-NL" sz="2800" dirty="0" err="1" smtClean="0"/>
              <a:t>failing</a:t>
            </a:r>
            <a:r>
              <a:rPr lang="nl-NL" sz="2800" dirty="0" smtClean="0"/>
              <a:t> </a:t>
            </a:r>
            <a:r>
              <a:rPr lang="nl-NL" sz="2800" dirty="0" err="1" smtClean="0"/>
              <a:t>States</a:t>
            </a:r>
            <a:r>
              <a:rPr lang="nl-NL" sz="2800" dirty="0" smtClean="0"/>
              <a:t> and to </a:t>
            </a:r>
            <a:r>
              <a:rPr lang="nl-NL" sz="2800" dirty="0" err="1" smtClean="0"/>
              <a:t>empower</a:t>
            </a:r>
            <a:r>
              <a:rPr lang="nl-NL" sz="2800" dirty="0" smtClean="0"/>
              <a:t> </a:t>
            </a:r>
            <a:r>
              <a:rPr lang="nl-NL" sz="2800" dirty="0" err="1" smtClean="0"/>
              <a:t>those</a:t>
            </a:r>
            <a:r>
              <a:rPr lang="nl-NL" sz="2800" dirty="0" smtClean="0"/>
              <a:t> </a:t>
            </a:r>
            <a:r>
              <a:rPr lang="nl-NL" sz="2800" dirty="0" err="1" smtClean="0"/>
              <a:t>who</a:t>
            </a:r>
            <a:r>
              <a:rPr lang="nl-NL" sz="2800" dirty="0" smtClean="0"/>
              <a:t> </a:t>
            </a:r>
            <a:r>
              <a:rPr lang="nl-NL" sz="2800" dirty="0" err="1" smtClean="0"/>
              <a:t>longed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peace</a:t>
            </a:r>
            <a:r>
              <a:rPr lang="nl-NL" sz="2800" dirty="0" smtClean="0"/>
              <a:t> and </a:t>
            </a:r>
            <a:r>
              <a:rPr lang="nl-NL" sz="2800" dirty="0" err="1" smtClean="0"/>
              <a:t>reconciliation</a:t>
            </a:r>
            <a:r>
              <a:rPr lang="nl-NL" sz="2800" dirty="0" smtClean="0"/>
              <a:t>.</a:t>
            </a:r>
          </a:p>
          <a:p>
            <a:endParaRPr lang="nl-NL" sz="2800" dirty="0" smtClean="0"/>
          </a:p>
          <a:p>
            <a:r>
              <a:rPr lang="nl-NL" sz="2800" dirty="0" smtClean="0"/>
              <a:t>“</a:t>
            </a:r>
            <a:r>
              <a:rPr lang="nl-NL" sz="2800" dirty="0" err="1" smtClean="0"/>
              <a:t>This</a:t>
            </a:r>
            <a:r>
              <a:rPr lang="nl-NL" sz="2800" dirty="0" smtClean="0"/>
              <a:t> is a </a:t>
            </a:r>
            <a:r>
              <a:rPr lang="nl-NL" sz="2800" dirty="0" err="1" smtClean="0"/>
              <a:t>chance</a:t>
            </a:r>
            <a:r>
              <a:rPr lang="nl-NL" sz="2800" dirty="0" smtClean="0"/>
              <a:t> to </a:t>
            </a:r>
            <a:r>
              <a:rPr lang="nl-NL" sz="2800" dirty="0" err="1" smtClean="0"/>
              <a:t>truly</a:t>
            </a:r>
            <a:r>
              <a:rPr lang="nl-NL" sz="2800" dirty="0" smtClean="0"/>
              <a:t> </a:t>
            </a:r>
            <a:r>
              <a:rPr lang="nl-NL" sz="2800" dirty="0" err="1" smtClean="0"/>
              <a:t>define</a:t>
            </a:r>
            <a:r>
              <a:rPr lang="nl-NL" sz="2800" dirty="0" smtClean="0"/>
              <a:t> the </a:t>
            </a:r>
            <a:r>
              <a:rPr lang="nl-NL" sz="2800" dirty="0" err="1" smtClean="0"/>
              <a:t>world</a:t>
            </a:r>
            <a:r>
              <a:rPr lang="nl-NL" sz="2800" dirty="0" smtClean="0"/>
              <a:t> we want, and the United </a:t>
            </a:r>
            <a:r>
              <a:rPr lang="nl-NL" sz="2800" dirty="0" err="1" smtClean="0"/>
              <a:t>Nations</a:t>
            </a:r>
            <a:r>
              <a:rPr lang="nl-NL" sz="2800" dirty="0" smtClean="0"/>
              <a:t> we </a:t>
            </a:r>
            <a:r>
              <a:rPr lang="nl-NL" sz="2800" dirty="0" err="1" smtClean="0"/>
              <a:t>need</a:t>
            </a:r>
            <a:r>
              <a:rPr lang="nl-NL" sz="2800" dirty="0" smtClean="0"/>
              <a:t>,”</a:t>
            </a:r>
            <a:endParaRPr lang="en-US" sz="2800" dirty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005967" y="6351711"/>
            <a:ext cx="3886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3"/>
              </a:rPr>
              <a:t>U.N. </a:t>
            </a:r>
            <a:r>
              <a:rPr lang="nl-NL" sz="2400" dirty="0" smtClean="0">
                <a:hlinkClick r:id="rId3"/>
              </a:rPr>
              <a:t>GA/11388 22-01-2013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718426" cy="1143000"/>
          </a:xfrm>
        </p:spPr>
        <p:txBody>
          <a:bodyPr/>
          <a:lstStyle/>
          <a:p>
            <a:r>
              <a:rPr lang="en-US" dirty="0" smtClean="0"/>
              <a:t>WSF – Motto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Leef</a:t>
            </a:r>
            <a:r>
              <a:rPr lang="en-US" dirty="0" smtClean="0"/>
              <a:t> en </a:t>
            </a:r>
            <a:r>
              <a:rPr lang="en-US" dirty="0" err="1" smtClean="0"/>
              <a:t>geef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WSF – Contact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Vz</a:t>
            </a:r>
            <a:r>
              <a:rPr lang="en-US" dirty="0" smtClean="0"/>
              <a:t>. Emile van Essen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06 1925 2628, glansvanessen@yahoo.com</a:t>
            </a:r>
          </a:p>
          <a:p>
            <a:pPr>
              <a:buNone/>
            </a:pPr>
            <a:r>
              <a:rPr lang="en-US" sz="2400" dirty="0" smtClean="0"/>
              <a:t>		C. </a:t>
            </a:r>
            <a:r>
              <a:rPr lang="en-US" sz="2400" dirty="0" err="1" smtClean="0"/>
              <a:t>Huijgenslaan</a:t>
            </a:r>
            <a:r>
              <a:rPr lang="en-US" sz="2400" dirty="0" smtClean="0"/>
              <a:t> 9, 1401 AK  </a:t>
            </a:r>
            <a:r>
              <a:rPr lang="en-US" sz="2400" dirty="0" err="1" smtClean="0"/>
              <a:t>Bussum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Sec. Petra </a:t>
            </a:r>
            <a:r>
              <a:rPr lang="en-US" dirty="0" err="1" smtClean="0"/>
              <a:t>Lanphen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 </a:t>
            </a:r>
            <a:r>
              <a:rPr lang="en-US" sz="2400" dirty="0" smtClean="0"/>
              <a:t>06 1101 1575, petra@lanphentraint.nl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hthoek 3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067944" y="126876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2"/>
              </a:rPr>
              <a:t>www.worldweneed.org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WSF </a:t>
            </a:r>
            <a:r>
              <a:rPr lang="en-US" dirty="0" err="1" smtClean="0"/>
              <a:t>doel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47888"/>
            <a:ext cx="7990656" cy="4114800"/>
          </a:xfrm>
        </p:spPr>
        <p:txBody>
          <a:bodyPr/>
          <a:lstStyle/>
          <a:p>
            <a:r>
              <a:rPr lang="en-US" sz="2000" dirty="0" smtClean="0"/>
              <a:t>1. Gathering of donations in all countries on Earth; </a:t>
            </a:r>
          </a:p>
          <a:p>
            <a:r>
              <a:rPr lang="en-US" sz="2000" dirty="0" smtClean="0"/>
              <a:t>2. Moderating “The Future We Need”; </a:t>
            </a:r>
          </a:p>
          <a:p>
            <a:r>
              <a:rPr lang="en-US" sz="2000" dirty="0" smtClean="0"/>
              <a:t>3. Moderating the UN “The Future We Want” results; </a:t>
            </a:r>
          </a:p>
          <a:p>
            <a:r>
              <a:rPr lang="en-US" sz="2000" dirty="0" smtClean="0"/>
              <a:t>4. Reporting The Gap”                                                                                 “</a:t>
            </a:r>
            <a:r>
              <a:rPr lang="en-US" sz="1800" dirty="0" smtClean="0"/>
              <a:t>between</a:t>
            </a:r>
            <a:r>
              <a:rPr lang="en-US" sz="2000" dirty="0" smtClean="0"/>
              <a:t> “The Future We Need” </a:t>
            </a:r>
            <a:r>
              <a:rPr lang="en-US" sz="1600" dirty="0" smtClean="0"/>
              <a:t>and</a:t>
            </a:r>
            <a:r>
              <a:rPr lang="en-US" sz="2000" dirty="0" smtClean="0"/>
              <a:t> “The Future We Want”; </a:t>
            </a:r>
          </a:p>
          <a:p>
            <a:r>
              <a:rPr lang="en-US" sz="2000" dirty="0" smtClean="0"/>
              <a:t>5. Ranking of “The Most Polluting Habits and Productions”; </a:t>
            </a:r>
          </a:p>
          <a:p>
            <a:r>
              <a:rPr lang="en-US" sz="2000" dirty="0" smtClean="0"/>
              <a:t>6. Moderating the ranking of “The Best CDMs; </a:t>
            </a:r>
          </a:p>
          <a:p>
            <a:r>
              <a:rPr lang="en-US" sz="2000" dirty="0" smtClean="0"/>
              <a:t>7.Moderation Project Proposals for “The Shift”; </a:t>
            </a:r>
          </a:p>
          <a:p>
            <a:r>
              <a:rPr lang="en-US" sz="2000" dirty="0" smtClean="0"/>
              <a:t>8. Moderating Volunteers for realizing “The Shift”; </a:t>
            </a:r>
            <a:endParaRPr lang="en-US" sz="2000" dirty="0"/>
          </a:p>
        </p:txBody>
      </p:sp>
      <p:sp>
        <p:nvSpPr>
          <p:cNvPr id="4" name="Rechthoek 3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214369" cy="1143000"/>
          </a:xfrm>
        </p:spPr>
        <p:txBody>
          <a:bodyPr/>
          <a:lstStyle/>
          <a:p>
            <a:r>
              <a:rPr lang="en-US" dirty="0" smtClean="0"/>
              <a:t>CDM – Clean Dev. Methodologies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132856"/>
            <a:ext cx="77866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 </a:t>
            </a:r>
            <a:r>
              <a:rPr lang="en-US" dirty="0" err="1" smtClean="0"/>
              <a:t>LoanScheme</a:t>
            </a:r>
            <a:r>
              <a:rPr lang="en-US" dirty="0" smtClean="0"/>
              <a:t> + Bazaar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136904" cy="478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 </a:t>
            </a:r>
            <a:r>
              <a:rPr lang="en-US" dirty="0" err="1" smtClean="0"/>
              <a:t>LoanScheme</a:t>
            </a:r>
            <a:r>
              <a:rPr lang="en-US" dirty="0" smtClean="0"/>
              <a:t> + Bazaar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848872" cy="34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JL-OMHOOG 3"/>
          <p:cNvSpPr/>
          <p:nvPr/>
        </p:nvSpPr>
        <p:spPr>
          <a:xfrm>
            <a:off x="6804248" y="2276872"/>
            <a:ext cx="1872208" cy="388843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Vipcure implementatie</a:t>
            </a:r>
          </a:p>
          <a:p>
            <a:r>
              <a:rPr lang="nl-NL" dirty="0" smtClean="0"/>
              <a:t>Leiderschapsontwikkeling</a:t>
            </a:r>
          </a:p>
          <a:p>
            <a:r>
              <a:rPr lang="nl-NL" dirty="0" smtClean="0"/>
              <a:t>Commons </a:t>
            </a:r>
            <a:r>
              <a:rPr lang="nl-NL" dirty="0" err="1" smtClean="0"/>
              <a:t>human</a:t>
            </a:r>
            <a:r>
              <a:rPr lang="nl-NL" dirty="0" smtClean="0"/>
              <a:t> </a:t>
            </a:r>
            <a:r>
              <a:rPr lang="nl-NL" dirty="0" err="1" smtClean="0"/>
              <a:t>rights</a:t>
            </a:r>
            <a:endParaRPr lang="nl-NL" dirty="0" smtClean="0"/>
          </a:p>
          <a:p>
            <a:r>
              <a:rPr lang="nl-NL" dirty="0" smtClean="0"/>
              <a:t>WSF der Nederlanden</a:t>
            </a:r>
          </a:p>
          <a:p>
            <a:r>
              <a:rPr lang="nl-NL" dirty="0" smtClean="0"/>
              <a:t>WSF €20miljoen/€60miljard+ 1á2%GDP</a:t>
            </a:r>
          </a:p>
          <a:p>
            <a:r>
              <a:rPr lang="nl-NL" dirty="0" smtClean="0"/>
              <a:t>Essence </a:t>
            </a:r>
            <a:r>
              <a:rPr lang="nl-NL" dirty="0" err="1" smtClean="0"/>
              <a:t>Sunrise</a:t>
            </a:r>
            <a:r>
              <a:rPr lang="nl-NL" dirty="0" smtClean="0"/>
              <a:t> S&amp;I </a:t>
            </a:r>
            <a:r>
              <a:rPr lang="nl-NL" dirty="0" err="1" smtClean="0"/>
              <a:t>fund</a:t>
            </a:r>
            <a:r>
              <a:rPr lang="nl-NL" dirty="0" smtClean="0"/>
              <a:t> €20miljard</a:t>
            </a:r>
          </a:p>
          <a:p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87060"/>
            <a:ext cx="3312368" cy="248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Projecten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147888"/>
            <a:ext cx="8134672" cy="4114800"/>
          </a:xfrm>
        </p:spPr>
        <p:txBody>
          <a:bodyPr/>
          <a:lstStyle/>
          <a:p>
            <a:r>
              <a:rPr lang="en-US" dirty="0" smtClean="0"/>
              <a:t>Essence Sunrise - Solar PV Farms</a:t>
            </a:r>
          </a:p>
          <a:p>
            <a:r>
              <a:rPr lang="en-US" dirty="0" err="1" smtClean="0"/>
              <a:t>Polykarpia</a:t>
            </a:r>
            <a:r>
              <a:rPr lang="en-US" dirty="0" smtClean="0"/>
              <a:t> - </a:t>
            </a:r>
            <a:r>
              <a:rPr lang="en-US" dirty="0" err="1" smtClean="0"/>
              <a:t>Pyrolyse</a:t>
            </a:r>
            <a:r>
              <a:rPr lang="en-US" dirty="0" smtClean="0"/>
              <a:t> </a:t>
            </a:r>
            <a:r>
              <a:rPr lang="en-US" dirty="0" err="1" smtClean="0"/>
              <a:t>Moerdijk</a:t>
            </a:r>
            <a:endParaRPr lang="en-US" dirty="0" smtClean="0"/>
          </a:p>
          <a:p>
            <a:r>
              <a:rPr lang="en-US" dirty="0" smtClean="0"/>
              <a:t>EHRE - Human Rights Education Program</a:t>
            </a:r>
          </a:p>
          <a:p>
            <a:r>
              <a:rPr lang="en-US" dirty="0" smtClean="0"/>
              <a:t>AES - </a:t>
            </a:r>
            <a:r>
              <a:rPr lang="en-US" dirty="0" err="1" smtClean="0"/>
              <a:t>HydrogenElectrics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2195736" y="19038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World Sustainability </a:t>
            </a:r>
            <a:r>
              <a:rPr lang="nl-NL" sz="3600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Fund</a:t>
            </a:r>
            <a:endParaRPr lang="en-U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6351711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www.worldweneed.org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69026">
  <a:themeElements>
    <a:clrScheme name="Aangepast 1">
      <a:dk1>
        <a:srgbClr val="4C66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EF5C5B70-8AF8-4734-A8F7-47311DE1A1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B039D-BE77-4C0E-980D-DAC0777BD4E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3384</TotalTime>
  <Words>986</Words>
  <Application>Microsoft Office PowerPoint</Application>
  <PresentationFormat>Diavoorstelling (4:3)</PresentationFormat>
  <Paragraphs>228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TS001069026</vt:lpstr>
      <vt:lpstr>World Sustainability Fund       a new tipping point</vt:lpstr>
      <vt:lpstr>WSF brief 31 01 2013 aan CoR </vt:lpstr>
      <vt:lpstr>Dia 3</vt:lpstr>
      <vt:lpstr>WSF doel</vt:lpstr>
      <vt:lpstr>CDM – Clean Dev. Methodologies</vt:lpstr>
      <vt:lpstr>CDM LoanScheme + Bazaar</vt:lpstr>
      <vt:lpstr>CDM LoanScheme + Bazaar</vt:lpstr>
      <vt:lpstr>Dia 8</vt:lpstr>
      <vt:lpstr>Projecten</vt:lpstr>
      <vt:lpstr>Tipping points</vt:lpstr>
      <vt:lpstr>Creating the New Normal</vt:lpstr>
      <vt:lpstr>Doel</vt:lpstr>
      <vt:lpstr>Wat gerealiseerd op 12-12-2013</vt:lpstr>
      <vt:lpstr>WSF next steps – zijn, doen en vieren</vt:lpstr>
      <vt:lpstr>WSF next steps – zijn, doen en vieren</vt:lpstr>
      <vt:lpstr>Wie doet er mee – Aan CoR tafel:</vt:lpstr>
      <vt:lpstr>Wie doet er mee – Uit de CoR meeting: </vt:lpstr>
      <vt:lpstr>Wie doet er mee – buiten de CoR om: </vt:lpstr>
      <vt:lpstr>World Sustainability Fund       a new tipping point</vt:lpstr>
      <vt:lpstr>WSF – CHAKRA’S  &amp; VORTEXEN</vt:lpstr>
      <vt:lpstr>5D Organisatie  </vt:lpstr>
      <vt:lpstr>WSF - Organogram</vt:lpstr>
      <vt:lpstr>OTECS Office &amp; Bezoekerscentrum</vt:lpstr>
      <vt:lpstr>Website green support info center</vt:lpstr>
      <vt:lpstr>CDM R&amp;D + Proj.mgt. center</vt:lpstr>
      <vt:lpstr>IF + Villamedia int. GSN</vt:lpstr>
      <vt:lpstr>Vrij fondswervers netwerk</vt:lpstr>
      <vt:lpstr>CDM Common Investors center</vt:lpstr>
      <vt:lpstr>Peace &amp; Abundance Center</vt:lpstr>
      <vt:lpstr>U.N. Working Group on Sustainable Development Goals opgericht door het GA op 22 jan. 2013</vt:lpstr>
      <vt:lpstr>WSF – Motto</vt:lpstr>
      <vt:lpstr>WSF – Contact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Sustainability fund</dc:title>
  <dc:creator>Emile van Essen</dc:creator>
  <cp:lastModifiedBy>Emile van Essen</cp:lastModifiedBy>
  <cp:revision>20</cp:revision>
  <dcterms:created xsi:type="dcterms:W3CDTF">2013-02-07T08:02:30Z</dcterms:created>
  <dcterms:modified xsi:type="dcterms:W3CDTF">2013-03-28T13:14:33Z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TC010690269990</vt:lpwstr>
  </property>
</Properties>
</file>